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22408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nterfaz de usuario gráfica, Aplicación, Word&#10;&#10;Descripción generada automáticamente">
            <a:extLst>
              <a:ext uri="{FF2B5EF4-FFF2-40B4-BE49-F238E27FC236}">
                <a16:creationId xmlns:a16="http://schemas.microsoft.com/office/drawing/2014/main" id="{CAEEBD5A-07C8-4489-850C-71CE8E506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D19F3F5-5855-41C3-AC50-2724DEEA37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674692"/>
            <a:ext cx="10853531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BC739A-F771-4C68-A78B-D5A70FDB15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198388"/>
            <a:ext cx="10853530" cy="165576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subtitle</a:t>
            </a:r>
            <a:r>
              <a:rPr lang="es-ES" dirty="0"/>
              <a:t>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authors</a:t>
            </a:r>
            <a:endParaRPr lang="es-CO" dirty="0"/>
          </a:p>
        </p:txBody>
      </p:sp>
      <p:sp>
        <p:nvSpPr>
          <p:cNvPr id="10" name="Marcador de fecha 9">
            <a:extLst>
              <a:ext uri="{FF2B5EF4-FFF2-40B4-BE49-F238E27FC236}">
                <a16:creationId xmlns:a16="http://schemas.microsoft.com/office/drawing/2014/main" id="{ED634882-69BC-4FA5-8EE3-544FA87A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11" name="Marcador de pie de página 10">
            <a:extLst>
              <a:ext uri="{FF2B5EF4-FFF2-40B4-BE49-F238E27FC236}">
                <a16:creationId xmlns:a16="http://schemas.microsoft.com/office/drawing/2014/main" id="{523C15B8-D24D-4EFB-AC31-5BCE724C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id="{014B6E3F-594C-4FB1-B8A4-C01EB61AC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3795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EBAA5-3A3A-4F13-9670-480B76BB67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BAA58D-8A7F-4660-9FA7-61F29987692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C86DF2-53B9-4000-97C4-D0F4086E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8EC267-D5FC-4978-9D14-442BD02C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ED6493-080D-46BF-BEF0-9FE4DBE67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69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DD2654-7C3B-403D-847E-46F4BC0CF3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0382CE-4F3D-4DC3-9665-F9946C5DF81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subtitle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0BD964-E321-4E5F-B9BF-D45E9EE7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F213AC-0A08-44FF-89D6-B3BD653A5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1B510D-25B0-4B98-8542-DC46F948C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6614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DC36C5-CF61-4E4B-8EC9-38FEF5163B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767CC3-45CA-4115-984D-05364882C82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76A10B-30E0-4EF4-A7E3-C9E057F87D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A88E43-1791-400E-B494-D621FDD5F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51457B-3223-4363-8F27-BFF492FF2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9A8CAE-BB8B-40DD-86AD-B95D65CB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92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33B79-A214-417E-B05A-5649C33B46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81B955-E7F5-4DAC-9D9D-3FBF5E599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BA5E6F8-92F7-4FCD-96F5-004C4F23B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3BA329-873E-4E24-8FA6-F0C520F4F69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51577A-70AF-4B2A-BC69-CCE285A14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B4D8450-6872-4DC0-BBA2-3F2860233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3CC51CB-2C9F-41ED-95B8-7900F4728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1F8D61-18B4-445C-A7C2-5197B3047F7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74853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7B87D1-8429-4B9B-A73A-21877CBC8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61FF6D2-2052-413B-8617-DCC578DDA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D395112-69FC-4AB6-A46D-5C5D4454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B5B2E6-9114-4942-BE8B-D89764C78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020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A1A8E00-F0A2-40D4-8C20-C5D48AB2C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E350C74-F600-4A8F-9159-A55B252AD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0E083D-692D-40EB-B318-8BFE9EBD5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3707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60C50-C1BB-4EFF-A415-951901173E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000"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0C2AE6-675B-4B38-81F5-2F9651D00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D38C6A-195D-4A99-8D26-127BA4CD035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C823AC-A9BE-4022-85C3-F4B587757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49EF0F-CD19-4927-ACA9-C457C8919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1A68A8-8B5E-4367-9665-6D9A0F418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067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03098C-59F9-4C65-8668-0A2E288325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000"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ADA6DC-AA21-4E77-A587-CEB5294C0E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A28D3E-A6CA-4207-847B-BDEC26AA445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98B00E-81E6-4639-9B06-AF9A19FF3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1CB673-901F-43B1-9B58-10EE0904D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056AB6-4467-4BB0-AD3B-7E54DBA0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9061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D1A4F-1009-4EB2-BB0E-2E3E7D868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4269424-5836-420F-9397-BB537CE3CC6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A2D22A-C953-4AB4-B5CD-A282C0F45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97DBA9-B4B3-4B2C-B269-57BA72308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F42DED-3232-4C72-AB4E-9C2A6E257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222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5D8D23-6C5B-472C-BD6F-DE8A76C4F3B4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b="1">
                <a:solidFill>
                  <a:srgbClr val="2240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78F098-F91F-4A96-A004-737AD1E8981C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A3EF44-D66A-4D87-8CCD-B6393A61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E86ECE-DED5-4AE4-A110-7A1519C3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325A5-222B-487B-9E81-BFDC663E5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109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A7AAAE4-5048-426E-982E-18318C0EC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B41CB2-972C-40D5-8865-6B4D03898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add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s-ES" dirty="0"/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9C42C5-FF3A-4DF7-8CAE-2CCCC22B9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F4DE-449A-4891-9CE3-088037D0DFD6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5B1AA1-0FC2-42AD-A87D-8F2A36BAE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75EB10-35F8-456B-8235-85EF0F44E7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602C4-03AB-4886-8987-AD27894CAF0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497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2408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video" Target="../media/media2.mp4"/><Relationship Id="rId7" Type="http://schemas.openxmlformats.org/officeDocument/2006/relationships/image" Target="../media/image7.png"/><Relationship Id="rId2" Type="http://schemas.microsoft.com/office/2007/relationships/media" Target="../media/media2.mp4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video" Target="../media/media4.mp4"/><Relationship Id="rId7" Type="http://schemas.openxmlformats.org/officeDocument/2006/relationships/image" Target="../media/image15.png"/><Relationship Id="rId2" Type="http://schemas.microsoft.com/office/2007/relationships/media" Target="../media/media4.mp4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video" Target="../media/media8.mp4"/><Relationship Id="rId7" Type="http://schemas.openxmlformats.org/officeDocument/2006/relationships/image" Target="../media/image24.png"/><Relationship Id="rId2" Type="http://schemas.microsoft.com/office/2007/relationships/media" Target="../media/media8.mp4"/><Relationship Id="rId1" Type="http://schemas.openxmlformats.org/officeDocument/2006/relationships/tags" Target="../tags/tag3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video" Target="../media/media9.mp4"/><Relationship Id="rId7" Type="http://schemas.openxmlformats.org/officeDocument/2006/relationships/image" Target="../media/image29.png"/><Relationship Id="rId2" Type="http://schemas.microsoft.com/office/2007/relationships/media" Target="../media/media9.mp4"/><Relationship Id="rId1" Type="http://schemas.openxmlformats.org/officeDocument/2006/relationships/tags" Target="../tags/tag4.xml"/><Relationship Id="rId6" Type="http://schemas.openxmlformats.org/officeDocument/2006/relationships/image" Target="../media/image28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F3B02C-1033-4576-8C2E-AF893E9E18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Completion and Wellbore Geomechanics in High Stress Settings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F46B32-6D7B-4E8C-93F9-24E0CE88D8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b="1" dirty="0"/>
              <a:t>Jonathan McKenna, PhD</a:t>
            </a:r>
          </a:p>
          <a:p>
            <a:pPr algn="l"/>
            <a:r>
              <a:rPr lang="en-US" sz="2400" b="1" dirty="0"/>
              <a:t>Orlando Teran</a:t>
            </a:r>
          </a:p>
          <a:p>
            <a:pPr algn="l"/>
            <a:r>
              <a:rPr lang="en-US" sz="2400" b="1" dirty="0"/>
              <a:t>Ruth Ehlich</a:t>
            </a:r>
          </a:p>
          <a:p>
            <a:endParaRPr lang="es-C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56F05-55FF-42D4-A965-C6B66C2DF6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894" t="21758" r="50000" b="68690"/>
          <a:stretch/>
        </p:blipFill>
        <p:spPr>
          <a:xfrm>
            <a:off x="7576862" y="5588000"/>
            <a:ext cx="2778181" cy="119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8B1B7F-7660-45E7-B4F3-2C33F77FBE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7000"/>
          <a:stretch/>
        </p:blipFill>
        <p:spPr>
          <a:xfrm>
            <a:off x="1397982" y="5588000"/>
            <a:ext cx="5104423" cy="1269999"/>
          </a:xfrm>
          <a:prstGeom prst="rect">
            <a:avLst/>
          </a:prstGeom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FCDA11FA-1EB4-484D-8AB7-11E0B06F4C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V="1">
            <a:off x="9906000" y="6857999"/>
            <a:ext cx="228599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25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04"/>
    </mc:Choice>
    <mc:Fallback xmlns="">
      <p:transition spd="slow" advTm="22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6BEF7D-328C-4A2F-AFB7-D32CDEA758BC}"/>
              </a:ext>
            </a:extLst>
          </p:cNvPr>
          <p:cNvSpPr txBox="1"/>
          <p:nvPr/>
        </p:nvSpPr>
        <p:spPr>
          <a:xfrm>
            <a:off x="334504" y="846773"/>
            <a:ext cx="8879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22408B"/>
                </a:solidFill>
              </a:rPr>
              <a:t>Proximity to convergent plate boundaries can be one of the most important factors controlling treatment design and wellbore stability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3BE9E-0077-43B8-A54D-9FC407F509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2" t="54213" r="65625" b="2434"/>
          <a:stretch/>
        </p:blipFill>
        <p:spPr>
          <a:xfrm>
            <a:off x="6515105" y="1633389"/>
            <a:ext cx="5629427" cy="41818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98AA6E-975F-456C-9B43-B40C7A9F5F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50" t="19833" r="5240" b="5421"/>
          <a:stretch/>
        </p:blipFill>
        <p:spPr>
          <a:xfrm>
            <a:off x="109460" y="2024355"/>
            <a:ext cx="6446294" cy="332255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997A3A8-0DE6-4775-B902-C29C571D1BA9}"/>
              </a:ext>
            </a:extLst>
          </p:cNvPr>
          <p:cNvGrpSpPr/>
          <p:nvPr/>
        </p:nvGrpSpPr>
        <p:grpSpPr>
          <a:xfrm>
            <a:off x="2872735" y="4788388"/>
            <a:ext cx="1229149" cy="507831"/>
            <a:chOff x="-2544214" y="3694640"/>
            <a:chExt cx="1905656" cy="10082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F3A397-7EE3-4F4E-86FB-90A0061A397E}"/>
                </a:ext>
              </a:extLst>
            </p:cNvPr>
            <p:cNvSpPr/>
            <p:nvPr/>
          </p:nvSpPr>
          <p:spPr>
            <a:xfrm>
              <a:off x="-2544214" y="3760374"/>
              <a:ext cx="1905656" cy="8828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E80D00C-54B6-4348-AFC9-73F456A3DE7A}"/>
                </a:ext>
              </a:extLst>
            </p:cNvPr>
            <p:cNvSpPr txBox="1"/>
            <p:nvPr/>
          </p:nvSpPr>
          <p:spPr>
            <a:xfrm>
              <a:off x="-2015856" y="3694640"/>
              <a:ext cx="1131297" cy="1008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Divergent</a:t>
              </a:r>
            </a:p>
            <a:p>
              <a:r>
                <a:rPr lang="en-US" sz="900" dirty="0"/>
                <a:t>Transform</a:t>
              </a:r>
            </a:p>
            <a:p>
              <a:r>
                <a:rPr lang="en-US" sz="900" dirty="0"/>
                <a:t>Convergent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2A4A8B3-73F3-4EB5-8AF8-9A45A0D13E70}"/>
                </a:ext>
              </a:extLst>
            </p:cNvPr>
            <p:cNvCxnSpPr/>
            <p:nvPr/>
          </p:nvCxnSpPr>
          <p:spPr>
            <a:xfrm>
              <a:off x="-2415908" y="3905250"/>
              <a:ext cx="400050" cy="0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6ADE62D-BB26-4B14-969C-0C0661153E1B}"/>
                </a:ext>
              </a:extLst>
            </p:cNvPr>
            <p:cNvCxnSpPr/>
            <p:nvPr/>
          </p:nvCxnSpPr>
          <p:spPr>
            <a:xfrm>
              <a:off x="-2415908" y="4181519"/>
              <a:ext cx="400050" cy="0"/>
            </a:xfrm>
            <a:prstGeom prst="line">
              <a:avLst/>
            </a:prstGeom>
            <a:ln w="762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0C088DC-3E7D-4525-889C-C740BFDFF8FA}"/>
                </a:ext>
              </a:extLst>
            </p:cNvPr>
            <p:cNvCxnSpPr/>
            <p:nvPr/>
          </p:nvCxnSpPr>
          <p:spPr>
            <a:xfrm>
              <a:off x="-2415908" y="4448219"/>
              <a:ext cx="400050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CD2169F-BFE1-4FD3-A09E-F4EE09935A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9875" y="4202341"/>
            <a:ext cx="421124" cy="4211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F2DECC-4023-4A8D-AA40-AEC7120274E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070" t="22141" r="14792" b="10805"/>
          <a:stretch/>
        </p:blipFill>
        <p:spPr>
          <a:xfrm>
            <a:off x="7758624" y="4753337"/>
            <a:ext cx="1115465" cy="62457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30A5EFBD-203C-4B5E-A80C-50D7D0D5D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04" y="155901"/>
            <a:ext cx="10515600" cy="657763"/>
          </a:xfrm>
        </p:spPr>
        <p:txBody>
          <a:bodyPr>
            <a:normAutofit/>
          </a:bodyPr>
          <a:lstStyle/>
          <a:p>
            <a:r>
              <a:rPr lang="en-US" sz="3200" dirty="0"/>
              <a:t>Global Tectonics and Wellbore Design</a:t>
            </a:r>
          </a:p>
        </p:txBody>
      </p:sp>
      <p:pic>
        <p:nvPicPr>
          <p:cNvPr id="19" name="Video 18">
            <a:hlinkClick r:id="" action="ppaction://media"/>
            <a:extLst>
              <a:ext uri="{FF2B5EF4-FFF2-40B4-BE49-F238E27FC236}">
                <a16:creationId xmlns:a16="http://schemas.microsoft.com/office/drawing/2014/main" id="{FBDB9F27-8FB9-4E03-ADAA-BB7219B9E2D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V="1">
            <a:off x="9906000" y="6857999"/>
            <a:ext cx="2285999" cy="1162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11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902"/>
    </mc:Choice>
    <mc:Fallback xmlns="">
      <p:transition spd="slow" advTm="92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F9B3A-FBD0-48B0-B62E-4F71460CB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04" y="155901"/>
            <a:ext cx="10515600" cy="657763"/>
          </a:xfrm>
        </p:spPr>
        <p:txBody>
          <a:bodyPr>
            <a:normAutofit/>
          </a:bodyPr>
          <a:lstStyle/>
          <a:p>
            <a:r>
              <a:rPr lang="en-US" sz="3200" dirty="0" err="1"/>
              <a:t>Microseismic</a:t>
            </a:r>
            <a:r>
              <a:rPr lang="en-US" sz="3200" dirty="0"/>
              <a:t> Geomechanics – </a:t>
            </a:r>
            <a:r>
              <a:rPr lang="en-US" sz="3200" dirty="0" err="1"/>
              <a:t>Vaca</a:t>
            </a:r>
            <a:r>
              <a:rPr lang="en-US" sz="3200" dirty="0"/>
              <a:t> </a:t>
            </a:r>
            <a:r>
              <a:rPr lang="en-US" sz="3200" dirty="0" err="1"/>
              <a:t>Muerta</a:t>
            </a:r>
            <a:r>
              <a:rPr lang="en-US" sz="3200" dirty="0"/>
              <a:t>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9F8E1-8784-45AF-9FD0-2D1559BCD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2303" y="1022888"/>
            <a:ext cx="6415885" cy="1549831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22408B"/>
                </a:solidFill>
              </a:rPr>
              <a:t>Did not observe textbook “hydraulic fractures”; majority of stimulation reactivated large scale faults</a:t>
            </a:r>
          </a:p>
          <a:p>
            <a:r>
              <a:rPr lang="en-US" sz="1800" dirty="0">
                <a:solidFill>
                  <a:srgbClr val="22408B"/>
                </a:solidFill>
              </a:rPr>
              <a:t>Wells and completions were designed to “Texas standards”</a:t>
            </a:r>
          </a:p>
          <a:p>
            <a:r>
              <a:rPr lang="en-US" sz="1800" dirty="0">
                <a:solidFill>
                  <a:srgbClr val="22408B"/>
                </a:solidFill>
              </a:rPr>
              <a:t>Initial design based on normal faulting stress regime</a:t>
            </a:r>
          </a:p>
          <a:p>
            <a:endParaRPr lang="en-US" sz="1800" dirty="0">
              <a:solidFill>
                <a:srgbClr val="22408B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2A87A6-200D-4FAC-AB73-5FE9E8FF5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684" y="2386739"/>
            <a:ext cx="6625282" cy="41061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390F28-3E3B-4E8A-A8F8-B71DFE55A9AC}"/>
              </a:ext>
            </a:extLst>
          </p:cNvPr>
          <p:cNvSpPr txBox="1"/>
          <p:nvPr/>
        </p:nvSpPr>
        <p:spPr>
          <a:xfrm>
            <a:off x="6812327" y="6425768"/>
            <a:ext cx="28722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/>
              <a:t>Sonic log derived horizontal stress profiles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C29292-69AC-46B5-8193-EF548FD31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724" y="663608"/>
            <a:ext cx="4211057" cy="62238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64EA12-A222-4BB9-BAA7-F3EF37F5C9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724" y="663608"/>
            <a:ext cx="4213204" cy="6227064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693AF25B-23C1-4F29-84DF-BB44A49F4B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9906000" y="6857999"/>
            <a:ext cx="2285999" cy="1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17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64"/>
    </mc:Choice>
    <mc:Fallback xmlns="">
      <p:transition spd="slow" advTm="57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5D5A4BD-E263-4437-9A12-BC6A8521241F}"/>
              </a:ext>
            </a:extLst>
          </p:cNvPr>
          <p:cNvSpPr txBox="1">
            <a:spLocks/>
          </p:cNvSpPr>
          <p:nvPr/>
        </p:nvSpPr>
        <p:spPr>
          <a:xfrm>
            <a:off x="334504" y="155901"/>
            <a:ext cx="10515600" cy="657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2408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 dirty="0" err="1"/>
              <a:t>Microseismic</a:t>
            </a:r>
            <a:r>
              <a:rPr lang="en-US" sz="3000" dirty="0"/>
              <a:t> Geomechanics – Identifying Failure Plane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B66460A-64F1-4681-BA61-16701C2DDB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724" y="663608"/>
            <a:ext cx="4211057" cy="62238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03D1DE-ABDF-4AD7-A620-4CC9B62243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9014" y="760555"/>
            <a:ext cx="6048482" cy="60554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3C77A8-41D9-4775-8BE4-B4711C8B9E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5699" y="2619404"/>
            <a:ext cx="1783927" cy="1195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F0F696-051E-4DF1-BE4B-71D4E66BDD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6546" y="5652817"/>
            <a:ext cx="1783080" cy="1188720"/>
          </a:xfrm>
          <a:prstGeom prst="rect">
            <a:avLst/>
          </a:prstGeom>
        </p:spPr>
      </p:pic>
      <p:pic>
        <p:nvPicPr>
          <p:cNvPr id="18" name="Video 17">
            <a:hlinkClick r:id="" action="ppaction://media"/>
            <a:extLst>
              <a:ext uri="{FF2B5EF4-FFF2-40B4-BE49-F238E27FC236}">
                <a16:creationId xmlns:a16="http://schemas.microsoft.com/office/drawing/2014/main" id="{C19A8F6F-F379-4D09-A165-EB943246A6DB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V="1">
            <a:off x="9906000" y="6857999"/>
            <a:ext cx="2285999" cy="1162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164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196"/>
    </mc:Choice>
    <mc:Fallback xmlns="">
      <p:transition spd="slow" advTm="1301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5D5A4BD-E263-4437-9A12-BC6A8521241F}"/>
              </a:ext>
            </a:extLst>
          </p:cNvPr>
          <p:cNvSpPr txBox="1">
            <a:spLocks/>
          </p:cNvSpPr>
          <p:nvPr/>
        </p:nvSpPr>
        <p:spPr>
          <a:xfrm>
            <a:off x="334504" y="155901"/>
            <a:ext cx="10515600" cy="657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2408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 err="1"/>
              <a:t>Microseismic</a:t>
            </a:r>
            <a:r>
              <a:rPr lang="en-US" sz="3200" dirty="0"/>
              <a:t> Geomechanics – True Failure Plane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751272-EFA4-4385-85F4-9EFD587A4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724" y="663608"/>
            <a:ext cx="4211057" cy="62238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F093D6-D363-4345-AD70-A2A90465A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733" y="777760"/>
            <a:ext cx="5450505" cy="29449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5E1F6B-2BA7-4E57-9C77-6059CB3F26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9762"/>
          <a:stretch/>
        </p:blipFill>
        <p:spPr>
          <a:xfrm>
            <a:off x="5809014" y="3773837"/>
            <a:ext cx="6048482" cy="30421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C9FC2B-60B0-42B0-B770-64C405D720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6546" y="5652817"/>
            <a:ext cx="1783080" cy="1188720"/>
          </a:xfrm>
          <a:prstGeom prst="rect">
            <a:avLst/>
          </a:prstGeom>
        </p:spPr>
      </p:pic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A0EC235F-1F18-4CFB-B1AA-79BAA7471B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V="1">
            <a:off x="9906000" y="6857999"/>
            <a:ext cx="2285999" cy="11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8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514"/>
    </mc:Choice>
    <mc:Fallback xmlns="">
      <p:transition spd="slow" advTm="44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5D5A4BD-E263-4437-9A12-BC6A8521241F}"/>
              </a:ext>
            </a:extLst>
          </p:cNvPr>
          <p:cNvSpPr txBox="1">
            <a:spLocks/>
          </p:cNvSpPr>
          <p:nvPr/>
        </p:nvSpPr>
        <p:spPr>
          <a:xfrm>
            <a:off x="334504" y="155901"/>
            <a:ext cx="10515600" cy="657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2408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/>
              <a:t>Fault Likelihood and Fault Plane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0B4B0E-D20C-4AE7-A360-9EEEF89ED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724" y="663608"/>
            <a:ext cx="4211057" cy="62238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EFFF08-DADB-407F-9AD8-7C9397D7C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781" y="730457"/>
            <a:ext cx="6964219" cy="5774433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BC661A42-DA7D-4D68-8E39-5899680051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V="1">
            <a:off x="9906000" y="6857999"/>
            <a:ext cx="2285999" cy="10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9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21"/>
    </mc:Choice>
    <mc:Fallback xmlns="">
      <p:transition spd="slow" advTm="16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5D5A4BD-E263-4437-9A12-BC6A8521241F}"/>
              </a:ext>
            </a:extLst>
          </p:cNvPr>
          <p:cNvSpPr txBox="1">
            <a:spLocks/>
          </p:cNvSpPr>
          <p:nvPr/>
        </p:nvSpPr>
        <p:spPr>
          <a:xfrm>
            <a:off x="334504" y="155901"/>
            <a:ext cx="10515600" cy="657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2408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/>
              <a:t>Sonic Log versus </a:t>
            </a:r>
            <a:r>
              <a:rPr lang="en-US" sz="3200" dirty="0" err="1"/>
              <a:t>Microseismic</a:t>
            </a:r>
            <a:r>
              <a:rPr lang="en-US" sz="3200" dirty="0"/>
              <a:t> Stress Models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C0CAA7-792E-489B-843B-28B95DCB4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873" y="813664"/>
            <a:ext cx="3654617" cy="58621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C5DFDA-56D2-4687-8262-FB6DBFFE9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907" y="891153"/>
            <a:ext cx="5456427" cy="2762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12C469-085F-4F0B-93AE-9D8AE0551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064" y="3886564"/>
            <a:ext cx="5462606" cy="2762200"/>
          </a:xfrm>
          <a:prstGeom prst="rect">
            <a:avLst/>
          </a:prstGeom>
        </p:spPr>
      </p:pic>
      <p:pic>
        <p:nvPicPr>
          <p:cNvPr id="13" name="Video 12">
            <a:hlinkClick r:id="" action="ppaction://media"/>
            <a:extLst>
              <a:ext uri="{FF2B5EF4-FFF2-40B4-BE49-F238E27FC236}">
                <a16:creationId xmlns:a16="http://schemas.microsoft.com/office/drawing/2014/main" id="{47E84C79-3C58-43C3-BAE7-CCC05F1C53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9906000" y="6858000"/>
            <a:ext cx="2285999" cy="12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0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92"/>
    </mc:Choice>
    <mc:Fallback xmlns="">
      <p:transition spd="slow" advTm="41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041A4D-2921-4D5D-8156-F89F35C60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6873" y="813664"/>
            <a:ext cx="3654616" cy="586210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5D5A4BD-E263-4437-9A12-BC6A8521241F}"/>
              </a:ext>
            </a:extLst>
          </p:cNvPr>
          <p:cNvSpPr txBox="1">
            <a:spLocks/>
          </p:cNvSpPr>
          <p:nvPr/>
        </p:nvSpPr>
        <p:spPr>
          <a:xfrm>
            <a:off x="334504" y="155901"/>
            <a:ext cx="10515600" cy="657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2408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/>
              <a:t>Sonic Log versus </a:t>
            </a:r>
            <a:r>
              <a:rPr lang="en-US" sz="3200" dirty="0" err="1"/>
              <a:t>Microseismic</a:t>
            </a:r>
            <a:r>
              <a:rPr lang="en-US" sz="3200" dirty="0"/>
              <a:t> Stress Models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2AD23A-F796-4630-BD64-A0B9755F1B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907" y="891153"/>
            <a:ext cx="5456427" cy="2762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0B6FE7-57A2-43A9-8E80-DDF4036806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9064" y="3886564"/>
            <a:ext cx="5462606" cy="27622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4BC8BD-47AC-4BBF-8326-F4A41E1ECE1B}"/>
              </a:ext>
            </a:extLst>
          </p:cNvPr>
          <p:cNvCxnSpPr>
            <a:cxnSpLocks/>
          </p:cNvCxnSpPr>
          <p:nvPr/>
        </p:nvCxnSpPr>
        <p:spPr>
          <a:xfrm>
            <a:off x="3301680" y="1448180"/>
            <a:ext cx="627140" cy="5076606"/>
          </a:xfrm>
          <a:prstGeom prst="line">
            <a:avLst/>
          </a:prstGeom>
          <a:noFill/>
          <a:ln w="25400" cap="flat" cmpd="sng" algn="ctr">
            <a:solidFill>
              <a:srgbClr val="0096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DE47A9-B5C4-44D9-8C73-EF559EE06DA9}"/>
              </a:ext>
            </a:extLst>
          </p:cNvPr>
          <p:cNvSpPr txBox="1"/>
          <p:nvPr/>
        </p:nvSpPr>
        <p:spPr>
          <a:xfrm rot="4964115">
            <a:off x="3075957" y="3383339"/>
            <a:ext cx="1257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6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MSI </a:t>
            </a:r>
            <a:r>
              <a:rPr lang="en-US" sz="1600" b="1" dirty="0" err="1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SHmin</a:t>
            </a:r>
            <a:endParaRPr lang="en-US" sz="16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Video 13">
            <a:hlinkClick r:id="" action="ppaction://media"/>
            <a:extLst>
              <a:ext uri="{FF2B5EF4-FFF2-40B4-BE49-F238E27FC236}">
                <a16:creationId xmlns:a16="http://schemas.microsoft.com/office/drawing/2014/main" id="{40F0F973-EDBF-4780-9638-7B8CD8EBAC56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V="1">
            <a:off x="9906000" y="6857999"/>
            <a:ext cx="2285999" cy="1394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156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44"/>
    </mc:Choice>
    <mc:Fallback xmlns="">
      <p:transition spd="slow" advTm="112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5D5A4BD-E263-4437-9A12-BC6A8521241F}"/>
              </a:ext>
            </a:extLst>
          </p:cNvPr>
          <p:cNvSpPr txBox="1">
            <a:spLocks/>
          </p:cNvSpPr>
          <p:nvPr/>
        </p:nvSpPr>
        <p:spPr>
          <a:xfrm>
            <a:off x="334504" y="155901"/>
            <a:ext cx="10515600" cy="657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2408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/>
              <a:t>Sonic Log versus </a:t>
            </a:r>
            <a:r>
              <a:rPr lang="en-US" sz="3200" dirty="0" err="1"/>
              <a:t>Microseismic</a:t>
            </a:r>
            <a:r>
              <a:rPr lang="en-US" sz="3200" dirty="0"/>
              <a:t> Stress Models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BCB4F8-AA21-4A05-8BEF-F2D429EDC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724" y="663608"/>
            <a:ext cx="4211057" cy="62238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99554C-9D29-4842-AB4C-17634EA296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8356" y="781456"/>
            <a:ext cx="3642424" cy="29260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D99E74-42C2-4F29-881B-D10E0A0451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0609" y="3811457"/>
            <a:ext cx="5146711" cy="2926080"/>
          </a:xfrm>
          <a:prstGeom prst="rect">
            <a:avLst/>
          </a:prstGeom>
        </p:spPr>
      </p:pic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75A64A73-3395-4062-B889-765F5820E736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V="1">
            <a:off x="9906000" y="6858000"/>
            <a:ext cx="2285999" cy="1084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370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47"/>
    </mc:Choice>
    <mc:Fallback xmlns="">
      <p:transition spd="slow" advTm="48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5D5A4BD-E263-4437-9A12-BC6A8521241F}"/>
              </a:ext>
            </a:extLst>
          </p:cNvPr>
          <p:cNvSpPr txBox="1">
            <a:spLocks/>
          </p:cNvSpPr>
          <p:nvPr/>
        </p:nvSpPr>
        <p:spPr>
          <a:xfrm>
            <a:off x="334504" y="155901"/>
            <a:ext cx="10515600" cy="657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2408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2A8CC-F70E-4C05-9333-3414E0C83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401" y="1724888"/>
            <a:ext cx="3904281" cy="4351338"/>
          </a:xfrm>
        </p:spPr>
        <p:txBody>
          <a:bodyPr/>
          <a:lstStyle/>
          <a:p>
            <a:r>
              <a:rPr lang="en-US" sz="2400" dirty="0" err="1">
                <a:solidFill>
                  <a:srgbClr val="22408B"/>
                </a:solidFill>
              </a:rPr>
              <a:t>Microseismic</a:t>
            </a:r>
            <a:r>
              <a:rPr lang="en-US" sz="2400" dirty="0">
                <a:solidFill>
                  <a:srgbClr val="22408B"/>
                </a:solidFill>
              </a:rPr>
              <a:t> focal mechanisms are very sensitive to in situ stress and can be used to quantify the tectonic stress field</a:t>
            </a:r>
          </a:p>
          <a:p>
            <a:r>
              <a:rPr lang="en-US" sz="2400" dirty="0">
                <a:solidFill>
                  <a:srgbClr val="22408B"/>
                </a:solidFill>
              </a:rPr>
              <a:t>Equations used to derive stress values from sonic logs appear to fail in highly compressive stress fields (i.e. </a:t>
            </a:r>
            <a:r>
              <a:rPr lang="en-US" sz="2400" dirty="0" err="1">
                <a:solidFill>
                  <a:srgbClr val="22408B"/>
                </a:solidFill>
              </a:rPr>
              <a:t>SHmax</a:t>
            </a:r>
            <a:r>
              <a:rPr lang="en-US" sz="2400" dirty="0">
                <a:solidFill>
                  <a:srgbClr val="22408B"/>
                </a:solidFill>
              </a:rPr>
              <a:t> is the max principal stress)</a:t>
            </a:r>
          </a:p>
          <a:p>
            <a:endParaRPr lang="en-US" dirty="0">
              <a:solidFill>
                <a:srgbClr val="22408B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45327E-8A51-489F-93C4-96958777F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2304" y="763507"/>
            <a:ext cx="3696932" cy="5938592"/>
          </a:xfrm>
          <a:prstGeom prst="rect">
            <a:avLst/>
          </a:prstGeom>
        </p:spPr>
      </p:pic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4CA0DF34-5D1E-4585-862B-45F34AD73F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V="1">
            <a:off x="9906000" y="6858000"/>
            <a:ext cx="2285999" cy="14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2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34"/>
    </mc:Choice>
    <mc:Fallback xmlns="">
      <p:transition spd="slow" advTm="29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175</Words>
  <Application>Microsoft Office PowerPoint</Application>
  <PresentationFormat>Widescreen</PresentationFormat>
  <Paragraphs>24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de Office</vt:lpstr>
      <vt:lpstr>Completion and Wellbore Geomechanics in High Stress Settings</vt:lpstr>
      <vt:lpstr>Global Tectonics and Wellbore Design</vt:lpstr>
      <vt:lpstr>Microseismic Geomechanics – Vaca Muerta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Ruiz Vasquez</dc:creator>
  <cp:lastModifiedBy>Monica Vrana</cp:lastModifiedBy>
  <cp:revision>8</cp:revision>
  <dcterms:created xsi:type="dcterms:W3CDTF">2022-01-24T22:34:07Z</dcterms:created>
  <dcterms:modified xsi:type="dcterms:W3CDTF">2026-09-21T17:03:30Z</dcterms:modified>
</cp:coreProperties>
</file>